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652" r:id="rId3"/>
    <p:sldId id="396" r:id="rId4"/>
    <p:sldId id="438" r:id="rId5"/>
    <p:sldId id="361" r:id="rId6"/>
    <p:sldId id="645" r:id="rId7"/>
    <p:sldId id="646" r:id="rId8"/>
    <p:sldId id="647" r:id="rId9"/>
    <p:sldId id="413" r:id="rId10"/>
    <p:sldId id="648" r:id="rId11"/>
    <p:sldId id="389" r:id="rId12"/>
    <p:sldId id="256" r:id="rId13"/>
    <p:sldId id="390" r:id="rId14"/>
    <p:sldId id="649" r:id="rId15"/>
    <p:sldId id="414" r:id="rId16"/>
    <p:sldId id="641" r:id="rId17"/>
    <p:sldId id="650" r:id="rId18"/>
    <p:sldId id="378" r:id="rId19"/>
    <p:sldId id="415" r:id="rId20"/>
    <p:sldId id="262" r:id="rId21"/>
    <p:sldId id="257" r:id="rId22"/>
    <p:sldId id="261" r:id="rId23"/>
    <p:sldId id="418" r:id="rId24"/>
    <p:sldId id="651" r:id="rId25"/>
    <p:sldId id="481" r:id="rId26"/>
    <p:sldId id="653" r:id="rId27"/>
  </p:sldIdLst>
  <p:sldSz cx="12192000" cy="6858000"/>
  <p:notesSz cx="6858000" cy="1143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pos="7344" userDrawn="1">
          <p15:clr>
            <a:srgbClr val="A4A3A4"/>
          </p15:clr>
        </p15:guide>
        <p15:guide id="5" orient="horz" pos="2016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  <p15:guide id="7" orient="horz" pos="336" userDrawn="1">
          <p15:clr>
            <a:srgbClr val="A4A3A4"/>
          </p15:clr>
        </p15:guide>
        <p15:guide id="8" orient="horz" pos="29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ree Sixty Eight" initials="TE" lastIdx="58" clrIdx="0"/>
  <p:cmAuthor id="2" name="Tara" initials="Ta" lastIdx="13" clrIdx="1"/>
  <p:cmAuthor id="3" name="Martha Zeagler" initials="MZ" lastIdx="26" clrIdx="2">
    <p:extLst>
      <p:ext uri="{19B8F6BF-5375-455C-9EA6-DF929625EA0E}">
        <p15:presenceInfo xmlns:p15="http://schemas.microsoft.com/office/powerpoint/2012/main" userId="30ca8015-e96b-43e3-bb8e-ad71dcdbd6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410F"/>
    <a:srgbClr val="92D050"/>
    <a:srgbClr val="081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9"/>
    <p:restoredTop sz="76958"/>
  </p:normalViewPr>
  <p:slideViewPr>
    <p:cSldViewPr snapToGrid="0" snapToObjects="1">
      <p:cViewPr varScale="1">
        <p:scale>
          <a:sx n="87" d="100"/>
          <a:sy n="87" d="100"/>
        </p:scale>
        <p:origin x="240" y="184"/>
      </p:cViewPr>
      <p:guideLst>
        <p:guide pos="3840"/>
        <p:guide pos="312"/>
        <p:guide pos="7344"/>
        <p:guide orient="horz" pos="2016"/>
        <p:guide orient="horz" pos="3984"/>
        <p:guide orient="horz" pos="336"/>
        <p:guide orient="horz" pos="2976"/>
      </p:guideLst>
    </p:cSldViewPr>
  </p:slideViewPr>
  <p:outlineViewPr>
    <p:cViewPr>
      <p:scale>
        <a:sx n="75" d="100"/>
        <a:sy n="75" d="100"/>
      </p:scale>
      <p:origin x="0" y="-7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08T11:49:36.566" idx="6">
    <p:pos x="10" y="10"/>
    <p:text>Slide 8
—Continue with diminishing species on this slide with empty grassland.</p:text>
    <p:extLst>
      <p:ext uri="{C676402C-5697-4E1C-873F-D02D1690AC5C}">
        <p15:threadingInfo xmlns:p15="http://schemas.microsoft.com/office/powerpoint/2012/main" timeZoneBias="0"/>
      </p:ext>
    </p:extLst>
  </p:cm>
  <p:cm authorId="2" dt="2018-08-09T14:28:28.249" idx="6">
    <p:pos x="10" y="106"/>
    <p:text>We can change the background to the empty grassland with grid image.</p:text>
    <p:extLst>
      <p:ext uri="{C676402C-5697-4E1C-873F-D02D1690AC5C}">
        <p15:threadingInfo xmlns:p15="http://schemas.microsoft.com/office/powerpoint/2012/main" timeZoneBias="0">
          <p15:parentCm authorId="1" idx="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E834C-5AE9-184A-8E9C-5EECED189530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3A383-36A2-4B4F-8CD8-81FA6484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3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81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35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33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7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2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9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25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7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8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40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3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9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1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3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0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2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14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2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7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3A383-36A2-4B4F-8CD8-81FA648472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3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9722-E907-E341-85C1-63DD12F47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4E111-3772-B441-ADAA-C36F9FAE4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0AF83-8F3B-8645-A965-642224AB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E3362-843C-0C46-B3A7-0C9030F6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6CE0C-5760-054C-897E-CCBDCB52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9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ACD62-A0E6-3046-85C3-04E24ECD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F1059-8467-1545-989D-01712C40A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1C3A-B8C5-D44B-8987-880A2D24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894E4-7F95-8945-8AE7-BCCD45F3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8771-ED95-6D42-9757-7F3543CA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3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0FA5F-E3CD-A64D-88F3-C4EEF6AEE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50118-70C8-F849-B121-EF45FEDFA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608EF-0ABE-8543-9AD2-1ED63732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0019-2E2B-0E49-8F67-547055CD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C4C1F-C8AD-924C-820E-55FD2670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5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ory Template -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100314-D05B-FB48-B304-C811EF221170}"/>
              </a:ext>
            </a:extLst>
          </p:cNvPr>
          <p:cNvSpPr/>
          <p:nvPr userDrawn="1"/>
        </p:nvSpPr>
        <p:spPr>
          <a:xfrm>
            <a:off x="6088650" y="0"/>
            <a:ext cx="61033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CC11C-5CD0-C84C-B54F-2D4F60A2F4EC}"/>
              </a:ext>
            </a:extLst>
          </p:cNvPr>
          <p:cNvCxnSpPr>
            <a:cxnSpLocks/>
          </p:cNvCxnSpPr>
          <p:nvPr userDrawn="1"/>
        </p:nvCxnSpPr>
        <p:spPr>
          <a:xfrm>
            <a:off x="6742907" y="1025556"/>
            <a:ext cx="544909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DC2952-AF6A-B442-9BFC-F217F4193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07" y="585766"/>
            <a:ext cx="4833075" cy="311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ALL CAPS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91F5A-144B-2E47-9820-A6FB145E2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6196" y="1527858"/>
            <a:ext cx="4849786" cy="157331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 text goes here. Bold statement placeholder.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8CE4EC-C508-A543-8A06-370CA9F29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75" y="0"/>
            <a:ext cx="6086475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0895BE-54CD-A14B-9EF8-0251838AF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6196" y="3593172"/>
            <a:ext cx="4849786" cy="1852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body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non, </a:t>
            </a:r>
            <a:r>
              <a:rPr lang="en-US" dirty="0" err="1"/>
              <a:t>blandit</a:t>
            </a:r>
            <a:r>
              <a:rPr lang="en-US" dirty="0"/>
              <a:t> est.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libero, </a:t>
            </a:r>
            <a:r>
              <a:rPr lang="en-US" dirty="0" err="1"/>
              <a:t>mollis</a:t>
            </a:r>
            <a:r>
              <a:rPr lang="en-US" dirty="0"/>
              <a:t> ac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nisi.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vitae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cursus ligula.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1333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Template -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1D2C412-D7B6-074B-9E23-C0A0454C7815}"/>
              </a:ext>
            </a:extLst>
          </p:cNvPr>
          <p:cNvSpPr/>
          <p:nvPr userDrawn="1"/>
        </p:nvSpPr>
        <p:spPr>
          <a:xfrm>
            <a:off x="1" y="0"/>
            <a:ext cx="61033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F5F79D-7FA9-824C-B83A-8F19B7070CD2}"/>
              </a:ext>
            </a:extLst>
          </p:cNvPr>
          <p:cNvCxnSpPr>
            <a:cxnSpLocks/>
          </p:cNvCxnSpPr>
          <p:nvPr userDrawn="1"/>
        </p:nvCxnSpPr>
        <p:spPr>
          <a:xfrm>
            <a:off x="654258" y="1025556"/>
            <a:ext cx="544909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DC2952-AF6A-B442-9BFC-F217F4193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258" y="585766"/>
            <a:ext cx="4833075" cy="311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ALL CAPS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91F5A-144B-2E47-9820-A6FB145E2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547" y="1527858"/>
            <a:ext cx="4849786" cy="157331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 text goes here. Bold statement placeholder.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8CE4EC-C508-A543-8A06-370CA9F29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5525" y="0"/>
            <a:ext cx="6086475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0895BE-54CD-A14B-9EF8-0251838AF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547" y="3593172"/>
            <a:ext cx="4849786" cy="1852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body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non, </a:t>
            </a:r>
            <a:r>
              <a:rPr lang="en-US" dirty="0" err="1"/>
              <a:t>blandit</a:t>
            </a:r>
            <a:r>
              <a:rPr lang="en-US" dirty="0"/>
              <a:t> est.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libero, </a:t>
            </a:r>
            <a:r>
              <a:rPr lang="en-US" dirty="0" err="1"/>
              <a:t>mollis</a:t>
            </a:r>
            <a:r>
              <a:rPr lang="en-US" dirty="0"/>
              <a:t> ac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nisi.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vitae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cursus ligula.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83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 Template -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100314-D05B-FB48-B304-C811EF221170}"/>
              </a:ext>
            </a:extLst>
          </p:cNvPr>
          <p:cNvSpPr/>
          <p:nvPr userDrawn="1"/>
        </p:nvSpPr>
        <p:spPr>
          <a:xfrm>
            <a:off x="6088650" y="0"/>
            <a:ext cx="61033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CC11C-5CD0-C84C-B54F-2D4F60A2F4EC}"/>
              </a:ext>
            </a:extLst>
          </p:cNvPr>
          <p:cNvCxnSpPr>
            <a:cxnSpLocks/>
          </p:cNvCxnSpPr>
          <p:nvPr userDrawn="1"/>
        </p:nvCxnSpPr>
        <p:spPr>
          <a:xfrm>
            <a:off x="6742907" y="1025556"/>
            <a:ext cx="544909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DDC2952-AF6A-B442-9BFC-F217F4193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07" y="585766"/>
            <a:ext cx="4833075" cy="311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ALL CAPS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391F5A-144B-2E47-9820-A6FB145E2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6196" y="1527858"/>
            <a:ext cx="4849786" cy="157331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 text goes here. Bold statement placeholder.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8CE4EC-C508-A543-8A06-370CA9F29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75" y="0"/>
            <a:ext cx="6086475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0895BE-54CD-A14B-9EF8-0251838AF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6196" y="3593172"/>
            <a:ext cx="4849786" cy="1852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body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non, </a:t>
            </a:r>
            <a:r>
              <a:rPr lang="en-US" dirty="0" err="1"/>
              <a:t>blandit</a:t>
            </a:r>
            <a:r>
              <a:rPr lang="en-US" dirty="0"/>
              <a:t> est.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libero, </a:t>
            </a:r>
            <a:r>
              <a:rPr lang="en-US" dirty="0" err="1"/>
              <a:t>mollis</a:t>
            </a:r>
            <a:r>
              <a:rPr lang="en-US" dirty="0"/>
              <a:t> ac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nisi.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vitae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cursus ligula.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41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C7EB-0E2B-3D48-81B1-F046DD92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35923-68FB-B14B-8A9F-F26E5FCF5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43A4E-A0B8-BD4E-B99F-CEC9112A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7FF7-4A2F-DF46-B4D7-08B4865B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832B-4F86-0946-841B-FF5D44E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820C-E7CC-D641-886B-DA22284D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5DAE9-FDAB-274B-A3A3-FD0EF5631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0AD87-3F31-B044-AF3B-1736E999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E00C0-37C8-D44D-B6EE-68379DBB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60FEF-ED37-1843-A0FF-65687775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2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0B95-FFF1-9947-B4D4-9FCB290E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5A4D8-F8C3-2A48-A35A-3BCF56CB0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2F6E3-E737-1448-894C-74E20D613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3C629-2DB5-9642-9425-CED58A02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F547E-821D-1943-9BFA-F87AAFDE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C3AB5-ED09-774C-B035-07E9F9F1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AF5F-3FBB-C443-97D6-4516C600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D36AE-5317-534F-84E1-37CF1C43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DEB83-B696-D141-A466-584B90CE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BD41F-1C44-CF4E-8865-0216DAE03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9EE22-EE4F-DB46-9FBC-C7643B688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DA5C7-364B-3547-B5A8-709245D9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DC6B5-E44E-D64F-922D-F1F4FAAF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623E2-32D2-4042-81D6-87D1F273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486E-3B52-8B4A-AA31-EDB5D59B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CFC8C-17A6-624F-B3E1-A6AAA8FB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4D18F-C75D-E741-943F-07D0EDEF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D116B-29C0-F745-8445-04B86DF6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2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892C2-9DE4-704A-9DCE-79812B9D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59FDC-9E34-8143-8F24-DCD0C112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C6927-3EAE-BF45-8559-E5A9CE80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4F9D-8BC4-BA40-A1BA-4539CA3B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2E01B-97DB-594B-AE63-C7A229219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82A2F-5856-1F4F-808A-8304FF08F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99CD3-BC23-514A-995A-C48EC70E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9DB5-C049-B94D-A42A-5DED8887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ED1FE-00CF-404E-89DB-5DED121E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1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0846-FB2E-2E45-8FE6-D5837D6E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942DE-1338-0940-A7EE-9DC247471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DEEFA-DA6E-9843-90DA-348C15DCD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78033-8B36-FA4C-A5BE-4F04481C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7AB66-208A-954A-97F3-B951AD8B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86DC7-B71F-8E4D-A32E-CB2FC940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4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B18C2-0D75-2740-9A91-E7CDA806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2C263-8DC7-414E-8A5A-99DB0AA0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A996C-CE12-D34B-9ADA-11105E81A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C6CA2-E3B5-D046-B2E5-5EE9607714B5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848D-EA97-5C43-B30A-D5B3952A7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CF7FB-F325-FB4F-A7C6-235B586C6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453F8-F83A-AF4A-BAB2-2BC318163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3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spc="3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4.jpeg"/><Relationship Id="rId10" Type="http://schemas.openxmlformats.org/officeDocument/2006/relationships/image" Target="../media/image9.svg"/><Relationship Id="rId4" Type="http://schemas.openxmlformats.org/officeDocument/2006/relationships/image" Target="../media/image33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4.jpeg"/><Relationship Id="rId10" Type="http://schemas.openxmlformats.org/officeDocument/2006/relationships/image" Target="../media/image9.svg"/><Relationship Id="rId4" Type="http://schemas.openxmlformats.org/officeDocument/2006/relationships/image" Target="../media/image3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0B461-50E4-6841-93C5-FC5B48E8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1"/>
            <a:ext cx="12317506" cy="686187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B38804-69D6-9E4D-8498-63C4E34C8D72}"/>
              </a:ext>
            </a:extLst>
          </p:cNvPr>
          <p:cNvCxnSpPr>
            <a:cxnSpLocks/>
          </p:cNvCxnSpPr>
          <p:nvPr/>
        </p:nvCxnSpPr>
        <p:spPr>
          <a:xfrm>
            <a:off x="929665" y="5646344"/>
            <a:ext cx="4158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A5B0826-C8C5-3A45-9FC5-5FCAC21FFF21}"/>
              </a:ext>
            </a:extLst>
          </p:cNvPr>
          <p:cNvSpPr/>
          <p:nvPr/>
        </p:nvSpPr>
        <p:spPr>
          <a:xfrm>
            <a:off x="7440549" y="-3871"/>
            <a:ext cx="4269977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45FCD-C23E-1B47-9FBE-457A24A87323}"/>
              </a:ext>
            </a:extLst>
          </p:cNvPr>
          <p:cNvSpPr txBox="1"/>
          <p:nvPr/>
        </p:nvSpPr>
        <p:spPr>
          <a:xfrm>
            <a:off x="2570205" y="1240856"/>
            <a:ext cx="896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spc="6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</a:rPr>
              <a:t>INSTRUCTIONAL SUPPORT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446B38-D221-F94A-BF86-1CCA76616BF0}"/>
              </a:ext>
            </a:extLst>
          </p:cNvPr>
          <p:cNvCxnSpPr>
            <a:cxnSpLocks/>
          </p:cNvCxnSpPr>
          <p:nvPr/>
        </p:nvCxnSpPr>
        <p:spPr>
          <a:xfrm>
            <a:off x="6745642" y="1878326"/>
            <a:ext cx="46298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BE6604A-1039-6245-A69C-16339211B858}"/>
              </a:ext>
            </a:extLst>
          </p:cNvPr>
          <p:cNvSpPr/>
          <p:nvPr/>
        </p:nvSpPr>
        <p:spPr>
          <a:xfrm>
            <a:off x="7883797" y="0"/>
            <a:ext cx="3826729" cy="100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8008E-BFF6-714E-8C51-FCA39E6ACCFA}"/>
              </a:ext>
            </a:extLst>
          </p:cNvPr>
          <p:cNvSpPr txBox="1"/>
          <p:nvPr/>
        </p:nvSpPr>
        <p:spPr>
          <a:xfrm>
            <a:off x="7883797" y="2302329"/>
            <a:ext cx="34917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200" spc="6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</a:rPr>
              <a:t>Slides for Half-Earth Map Design Challenge</a:t>
            </a:r>
            <a:endParaRPr lang="en-US" sz="3200" dirty="0">
              <a:latin typeface="Pier Sans" pitchFamily="2" charset="-128"/>
              <a:ea typeface="Pier Sans" pitchFamily="2" charset="-128"/>
            </a:endParaRPr>
          </a:p>
        </p:txBody>
      </p:sp>
      <p:pic>
        <p:nvPicPr>
          <p:cNvPr id="10" name="HE Logo">
            <a:extLst>
              <a:ext uri="{FF2B5EF4-FFF2-40B4-BE49-F238E27FC236}">
                <a16:creationId xmlns:a16="http://schemas.microsoft.com/office/drawing/2014/main" id="{375B053E-F0B3-1D4A-9ED1-8A1E5452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066" y="4871821"/>
            <a:ext cx="2511300" cy="15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26FC4-DA62-0846-BB19-87E2B963D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89" y="1283110"/>
            <a:ext cx="8324228" cy="47537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9C85C9-6726-AB46-A9B4-5FFC3700A160}"/>
              </a:ext>
            </a:extLst>
          </p:cNvPr>
          <p:cNvGrpSpPr/>
          <p:nvPr/>
        </p:nvGrpSpPr>
        <p:grpSpPr>
          <a:xfrm>
            <a:off x="2142767" y="334562"/>
            <a:ext cx="8509192" cy="584775"/>
            <a:chOff x="1841405" y="444902"/>
            <a:chExt cx="8509192" cy="5847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0CF0BF-73E8-9B4A-8322-8348F7C29FB2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57B2EB-C0F0-2241-9DFB-2C2EB59C23CE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PROTECTED AREAS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CA363B-9232-164E-AD03-54ADDD9CFC5A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1420D6-AA57-4B43-9111-751E953C2982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29DF05-AC29-6C4B-B34D-B315319738A0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33403D0-3D55-344B-9489-A31FC3794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9675120-9D92-0E46-BBA0-A7BDE7BA0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1881C9-7ADF-4940-93B0-59F80787F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88BE3E-8804-654E-9CF8-0BD1AFC3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1ACA289-0FB9-7E46-BBAF-2ACFDA8EF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100F277-CA0E-3145-BC08-E664C11CC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F78C77-F46E-384B-87D5-F2F53F8725E7}"/>
              </a:ext>
            </a:extLst>
          </p:cNvPr>
          <p:cNvSpPr txBox="1"/>
          <p:nvPr/>
        </p:nvSpPr>
        <p:spPr>
          <a:xfrm>
            <a:off x="955964" y="6220691"/>
            <a:ext cx="325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Source: Protected Areas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49F5B-2959-E344-BCD6-C816EBE6B3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880" y="5477837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9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2004AD-B549-7D4F-87E0-625917B59A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59" y="1154353"/>
            <a:ext cx="9144000" cy="51134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5F1C80-D2DD-8449-B480-AE704A5E6114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4B040EC-7658-8240-B21B-ACA34C53B790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D0D220-9563-9849-A856-1C5D20CD7CA4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43E2553-42A4-AD48-8848-0906FDFB02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19E5889-62AF-CC43-BBCC-5A2E9CECB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AC8995D-63D6-7943-910B-AE47B2390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8B3DA2F-6615-3E4D-BB73-551322090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DD44E6D-4827-C247-8628-8FF0020D1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8230F3-B973-044D-B092-38B39B522B65}"/>
              </a:ext>
            </a:extLst>
          </p:cNvPr>
          <p:cNvGrpSpPr/>
          <p:nvPr/>
        </p:nvGrpSpPr>
        <p:grpSpPr>
          <a:xfrm>
            <a:off x="2142767" y="334562"/>
            <a:ext cx="8509192" cy="584775"/>
            <a:chOff x="1841405" y="444902"/>
            <a:chExt cx="8509192" cy="5847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9ED681-3064-C84D-8BFA-7BB2FD35B6F0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1E6A67-B013-FE45-B199-82CF39983FDD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GRID MAP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940E44A-81BD-0040-9F88-4D36B30EC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F6142-ACCF-7A45-ACF2-69CEDC79BB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880" y="5477837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3D662B3-2230-B240-966F-D134DC545831}"/>
              </a:ext>
            </a:extLst>
          </p:cNvPr>
          <p:cNvGrpSpPr/>
          <p:nvPr/>
        </p:nvGrpSpPr>
        <p:grpSpPr>
          <a:xfrm>
            <a:off x="717046" y="317484"/>
            <a:ext cx="11349448" cy="1154162"/>
            <a:chOff x="902648" y="659578"/>
            <a:chExt cx="9729114" cy="6867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BC94ED-C915-C747-AFD2-FAE2B5F6B267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8FA1FA-6952-C542-9B89-CD2E53BDABBF}"/>
                </a:ext>
              </a:extLst>
            </p:cNvPr>
            <p:cNvSpPr txBox="1"/>
            <p:nvPr/>
          </p:nvSpPr>
          <p:spPr>
            <a:xfrm>
              <a:off x="902648" y="659578"/>
              <a:ext cx="9729114" cy="68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WHAT PROPORTION OF US PROTECTED? </a:t>
              </a:r>
            </a:p>
            <a:p>
              <a:pPr algn="ctr"/>
              <a:endParaRPr lang="en-US" sz="900" spc="450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2800" spc="450" dirty="0">
                  <a:solidFill>
                    <a:schemeClr val="accent1"/>
                  </a:solidFill>
                </a:rPr>
                <a:t>Part 1 Directions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FE136-E876-D246-AC05-19CE057771F7}"/>
              </a:ext>
            </a:extLst>
          </p:cNvPr>
          <p:cNvSpPr txBox="1"/>
          <p:nvPr/>
        </p:nvSpPr>
        <p:spPr>
          <a:xfrm>
            <a:off x="1126671" y="1677850"/>
            <a:ext cx="1077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latin typeface="Pier Sans" pitchFamily="2" charset="-128"/>
                <a:ea typeface="Pier Sans" pitchFamily="2" charset="-128"/>
              </a:rPr>
              <a:t>Place your grid map over your protected areas map.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latin typeface="Pier Sans" pitchFamily="2" charset="-128"/>
                <a:ea typeface="Pier Sans" pitchFamily="2" charset="-128"/>
              </a:rPr>
              <a:t>Use a marker to dot the grid cells that are protected.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657F8-0EF2-834C-B1B4-CC38C1D9C840}"/>
              </a:ext>
            </a:extLst>
          </p:cNvPr>
          <p:cNvSpPr txBox="1"/>
          <p:nvPr/>
        </p:nvSpPr>
        <p:spPr>
          <a:xfrm>
            <a:off x="3102429" y="6057898"/>
            <a:ext cx="6498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Time - 10 minutes</a:t>
            </a:r>
          </a:p>
        </p:txBody>
      </p:sp>
      <p:pic>
        <p:nvPicPr>
          <p:cNvPr id="17" name="Google Shape;473;p39">
            <a:extLst>
              <a:ext uri="{FF2B5EF4-FFF2-40B4-BE49-F238E27FC236}">
                <a16:creationId xmlns:a16="http://schemas.microsoft.com/office/drawing/2014/main" id="{7462C2F9-6B20-D24A-BE06-696C153AE52E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526" y="3355355"/>
            <a:ext cx="3675122" cy="2055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" name="Google Shape;474;p39">
            <a:extLst>
              <a:ext uri="{FF2B5EF4-FFF2-40B4-BE49-F238E27FC236}">
                <a16:creationId xmlns:a16="http://schemas.microsoft.com/office/drawing/2014/main" id="{6ED971CB-6B5E-C747-84D9-C98C6DF6BEE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372648" y="4382943"/>
            <a:ext cx="1858801" cy="5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98BE6B0-5A47-674C-B595-D1716E576D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943" y="3356333"/>
            <a:ext cx="3174670" cy="205419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196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3D662B3-2230-B240-966F-D134DC545831}"/>
              </a:ext>
            </a:extLst>
          </p:cNvPr>
          <p:cNvGrpSpPr/>
          <p:nvPr/>
        </p:nvGrpSpPr>
        <p:grpSpPr>
          <a:xfrm>
            <a:off x="717046" y="361025"/>
            <a:ext cx="11349448" cy="723275"/>
            <a:chOff x="902648" y="685486"/>
            <a:chExt cx="9729114" cy="43036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BC94ED-C915-C747-AFD2-FAE2B5F6B267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8FA1FA-6952-C542-9B89-CD2E53BDABBF}"/>
                </a:ext>
              </a:extLst>
            </p:cNvPr>
            <p:cNvSpPr txBox="1"/>
            <p:nvPr/>
          </p:nvSpPr>
          <p:spPr>
            <a:xfrm>
              <a:off x="902648" y="685486"/>
              <a:ext cx="9729114" cy="43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WHAT PROPORTION OF US PROTECTED? </a:t>
              </a:r>
            </a:p>
            <a:p>
              <a:pPr algn="ctr"/>
              <a:endParaRPr lang="en-US" sz="900" spc="45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FE136-E876-D246-AC05-19CE057771F7}"/>
              </a:ext>
            </a:extLst>
          </p:cNvPr>
          <p:cNvSpPr txBox="1"/>
          <p:nvPr/>
        </p:nvSpPr>
        <p:spPr>
          <a:xfrm>
            <a:off x="1126671" y="1677850"/>
            <a:ext cx="10776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Count your marked grid cells </a:t>
            </a:r>
          </a:p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The total number of grid cells is 738</a:t>
            </a:r>
          </a:p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Calculate the % of our lands currently protected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657F8-0EF2-834C-B1B4-CC38C1D9C840}"/>
              </a:ext>
            </a:extLst>
          </p:cNvPr>
          <p:cNvSpPr txBox="1"/>
          <p:nvPr/>
        </p:nvSpPr>
        <p:spPr>
          <a:xfrm>
            <a:off x="3102429" y="6057898"/>
            <a:ext cx="6498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Time - 2 minutes</a:t>
            </a:r>
          </a:p>
        </p:txBody>
      </p:sp>
      <p:sp>
        <p:nvSpPr>
          <p:cNvPr id="20" name="Google Shape;493;p40">
            <a:extLst>
              <a:ext uri="{FF2B5EF4-FFF2-40B4-BE49-F238E27FC236}">
                <a16:creationId xmlns:a16="http://schemas.microsoft.com/office/drawing/2014/main" id="{2254C959-033A-5E46-806C-73ABB81F570E}"/>
              </a:ext>
            </a:extLst>
          </p:cNvPr>
          <p:cNvSpPr txBox="1"/>
          <p:nvPr/>
        </p:nvSpPr>
        <p:spPr>
          <a:xfrm>
            <a:off x="3468914" y="3824581"/>
            <a:ext cx="5892800" cy="203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Pier Sans" pitchFamily="2" charset="-128"/>
                <a:ea typeface="Pier Sans" pitchFamily="2" charset="-128"/>
              </a:rPr>
              <a:t>Share out! </a:t>
            </a:r>
            <a:endParaRPr sz="3600" b="1" dirty="0">
              <a:solidFill>
                <a:schemeClr val="lt1"/>
              </a:solidFill>
              <a:latin typeface="Pier Sans" pitchFamily="2" charset="-128"/>
              <a:ea typeface="Pier Sans" pitchFamily="2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Pier Sans" pitchFamily="2" charset="-128"/>
                <a:ea typeface="Pier Sans" pitchFamily="2" charset="-128"/>
              </a:rPr>
              <a:t>The person in your group with the shortest hair!</a:t>
            </a:r>
            <a:endParaRPr sz="3600" dirty="0">
              <a:solidFill>
                <a:schemeClr val="lt1"/>
              </a:solidFill>
              <a:latin typeface="Pier Sans" pitchFamily="2" charset="-128"/>
              <a:ea typeface="Pier Sans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866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2F2BD6-24EB-D746-B2C1-1C95E092D2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6195" y="1576388"/>
            <a:ext cx="5181414" cy="185261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2800" dirty="0">
                <a:latin typeface="Pier Sans" pitchFamily="2" charset="-128"/>
                <a:ea typeface="Pier Sans" pitchFamily="2" charset="-128"/>
              </a:rPr>
              <a:t>Did teams all get the same estimate of US protected lands?</a:t>
            </a:r>
          </a:p>
          <a:p>
            <a:pPr lvl="0">
              <a:spcBef>
                <a:spcPts val="0"/>
              </a:spcBef>
              <a:defRPr/>
            </a:pPr>
            <a:endParaRPr lang="en-US" sz="2800" dirty="0">
              <a:latin typeface="Pier Sans" pitchFamily="2" charset="-128"/>
              <a:ea typeface="Pier Sans" pitchFamily="2" charset="-128"/>
            </a:endParaRPr>
          </a:p>
          <a:p>
            <a:pPr lvl="0">
              <a:spcBef>
                <a:spcPts val="0"/>
              </a:spcBef>
              <a:defRPr/>
            </a:pPr>
            <a:r>
              <a:rPr lang="en-US" sz="2800" dirty="0">
                <a:latin typeface="Pier Sans" pitchFamily="2" charset="-128"/>
                <a:ea typeface="Pier Sans" pitchFamily="2" charset="-128"/>
              </a:rPr>
              <a:t>Why or why not?</a:t>
            </a:r>
          </a:p>
          <a:p>
            <a:pPr lvl="0">
              <a:spcBef>
                <a:spcPts val="0"/>
              </a:spcBef>
              <a:defRPr/>
            </a:pPr>
            <a:endParaRPr lang="en-US" sz="2800" dirty="0">
              <a:latin typeface="Pier Sans" pitchFamily="2" charset="-128"/>
              <a:ea typeface="Pier Sans" pitchFamily="2" charset="-128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E38FF73-E44E-3C46-B9B7-BC8B44D161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HE Logo">
            <a:extLst>
              <a:ext uri="{FF2B5EF4-FFF2-40B4-BE49-F238E27FC236}">
                <a16:creationId xmlns:a16="http://schemas.microsoft.com/office/drawing/2014/main" id="{0F646AA6-3128-CB4A-85CF-3F61067BE1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09" y="5082591"/>
            <a:ext cx="2511300" cy="1549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A9AC11-36FC-3948-810F-FBC05EA26EDC}"/>
              </a:ext>
            </a:extLst>
          </p:cNvPr>
          <p:cNvSpPr txBox="1"/>
          <p:nvPr/>
        </p:nvSpPr>
        <p:spPr>
          <a:xfrm>
            <a:off x="6726195" y="546500"/>
            <a:ext cx="532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5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COLLATE AND SHARE RESULTS</a:t>
            </a:r>
          </a:p>
        </p:txBody>
      </p:sp>
    </p:spTree>
    <p:extLst>
      <p:ext uri="{BB962C8B-B14F-4D97-AF65-F5344CB8AC3E}">
        <p14:creationId xmlns:p14="http://schemas.microsoft.com/office/powerpoint/2010/main" val="32476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327793-8C3F-0546-BFB0-08A84080C1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2" y="1534902"/>
            <a:ext cx="6158887" cy="39851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CA363B-9232-164E-AD03-54ADDD9CFC5A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1420D6-AA57-4B43-9111-751E953C2982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29DF05-AC29-6C4B-B34D-B315319738A0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33403D0-3D55-344B-9489-A31FC3794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9675120-9D92-0E46-BBA0-A7BDE7BA0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1881C9-7ADF-4940-93B0-59F80787F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88BE3E-8804-654E-9CF8-0BD1AFC3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1ACA289-0FB9-7E46-BBAF-2ACFDA8EF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9C85C9-6726-AB46-A9B4-5FFC3700A160}"/>
              </a:ext>
            </a:extLst>
          </p:cNvPr>
          <p:cNvGrpSpPr/>
          <p:nvPr/>
        </p:nvGrpSpPr>
        <p:grpSpPr>
          <a:xfrm>
            <a:off x="2142767" y="436160"/>
            <a:ext cx="8509192" cy="479056"/>
            <a:chOff x="1841405" y="546500"/>
            <a:chExt cx="8509192" cy="4790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0CF0BF-73E8-9B4A-8322-8348F7C29FB2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57B2EB-C0F0-2241-9DFB-2C2EB59C23CE}"/>
                </a:ext>
              </a:extLst>
            </p:cNvPr>
            <p:cNvSpPr txBox="1"/>
            <p:nvPr/>
          </p:nvSpPr>
          <p:spPr>
            <a:xfrm>
              <a:off x="1841405" y="546500"/>
              <a:ext cx="8509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MAKING CONSERVATION DECISIONS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100F277-CA0E-3145-BC08-E664C11CC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6" name="Google Shape;520;p42">
            <a:extLst>
              <a:ext uri="{FF2B5EF4-FFF2-40B4-BE49-F238E27FC236}">
                <a16:creationId xmlns:a16="http://schemas.microsoft.com/office/drawing/2014/main" id="{43C67386-1D78-C84F-AEF2-BED8AFC2EB8D}"/>
              </a:ext>
            </a:extLst>
          </p:cNvPr>
          <p:cNvSpPr txBox="1"/>
          <p:nvPr/>
        </p:nvSpPr>
        <p:spPr>
          <a:xfrm>
            <a:off x="955964" y="6449297"/>
            <a:ext cx="32558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Source: Protected Areas Database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AF7C43-D612-3042-860C-D765B3ABBE3C}"/>
              </a:ext>
            </a:extLst>
          </p:cNvPr>
          <p:cNvSpPr txBox="1"/>
          <p:nvPr/>
        </p:nvSpPr>
        <p:spPr>
          <a:xfrm>
            <a:off x="6774819" y="1283484"/>
            <a:ext cx="514503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Turn and Talk</a:t>
            </a:r>
          </a:p>
          <a:p>
            <a:pPr lvl="0"/>
            <a:endParaRPr lang="en-US" sz="900" dirty="0">
              <a:solidFill>
                <a:schemeClr val="dk1"/>
              </a:solidFill>
              <a:latin typeface="Pier Sans" pitchFamily="2" charset="-128"/>
              <a:ea typeface="Pier Sans" pitchFamily="2" charset="-128"/>
            </a:endParaRPr>
          </a:p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Choose ONE CELL you would like to add into “protected land” on</a:t>
            </a:r>
          </a:p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dk1"/>
              </a:solidFill>
              <a:latin typeface="Pier Sans" pitchFamily="2" charset="-128"/>
              <a:ea typeface="Pier Sans" pitchFamily="2" charset="-128"/>
            </a:endParaRPr>
          </a:p>
          <a:p>
            <a:pPr marL="482600" lvl="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Explain to your elbow partner WHY you want to protect this area.</a:t>
            </a:r>
          </a:p>
          <a:p>
            <a:pPr lvl="0"/>
            <a:endParaRPr lang="en-US" sz="3200" dirty="0">
              <a:solidFill>
                <a:schemeClr val="dk1"/>
              </a:solidFill>
              <a:latin typeface="Pier Sans" pitchFamily="2" charset="-128"/>
              <a:ea typeface="Pier Sans" pitchFamily="2" charset="-128"/>
            </a:endParaRPr>
          </a:p>
          <a:p>
            <a:pPr lvl="0" algn="ctr"/>
            <a:r>
              <a:rPr lang="en-US" sz="3200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Time - 10 minutes</a:t>
            </a:r>
          </a:p>
          <a:p>
            <a:endParaRPr lang="en-US" sz="3200" dirty="0">
              <a:latin typeface="Pier Sans" pitchFamily="2" charset="-128"/>
              <a:ea typeface="Pier Sans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70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FCA363B-9232-164E-AD03-54ADDD9CFC5A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1420D6-AA57-4B43-9111-751E953C2982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29DF05-AC29-6C4B-B34D-B315319738A0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33403D0-3D55-344B-9489-A31FC3794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9675120-9D92-0E46-BBA0-A7BDE7BA0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1881C9-7ADF-4940-93B0-59F80787F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88BE3E-8804-654E-9CF8-0BD1AFC3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1ACA289-0FB9-7E46-BBAF-2ACFDA8EF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9C85C9-6726-AB46-A9B4-5FFC3700A160}"/>
              </a:ext>
            </a:extLst>
          </p:cNvPr>
          <p:cNvGrpSpPr/>
          <p:nvPr/>
        </p:nvGrpSpPr>
        <p:grpSpPr>
          <a:xfrm>
            <a:off x="1161144" y="334562"/>
            <a:ext cx="10532597" cy="584775"/>
            <a:chOff x="932352" y="444902"/>
            <a:chExt cx="9418245" cy="5847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0CF0BF-73E8-9B4A-8322-8348F7C29FB2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57B2EB-C0F0-2241-9DFB-2C2EB59C23CE}"/>
                </a:ext>
              </a:extLst>
            </p:cNvPr>
            <p:cNvSpPr txBox="1"/>
            <p:nvPr/>
          </p:nvSpPr>
          <p:spPr>
            <a:xfrm>
              <a:off x="932352" y="444902"/>
              <a:ext cx="9418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MAKING CONSERVATION DECISIONS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100F277-CA0E-3145-BC08-E664C11CC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6" name="Google Shape;520;p42">
            <a:extLst>
              <a:ext uri="{FF2B5EF4-FFF2-40B4-BE49-F238E27FC236}">
                <a16:creationId xmlns:a16="http://schemas.microsoft.com/office/drawing/2014/main" id="{43C67386-1D78-C84F-AEF2-BED8AFC2EB8D}"/>
              </a:ext>
            </a:extLst>
          </p:cNvPr>
          <p:cNvSpPr txBox="1"/>
          <p:nvPr/>
        </p:nvSpPr>
        <p:spPr>
          <a:xfrm>
            <a:off x="955964" y="6449297"/>
            <a:ext cx="32558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Source: Protected Areas Database</a:t>
            </a:r>
            <a:endParaRPr dirty="0"/>
          </a:p>
        </p:txBody>
      </p:sp>
      <p:sp>
        <p:nvSpPr>
          <p:cNvPr id="18" name="Google Shape;542;p43">
            <a:extLst>
              <a:ext uri="{FF2B5EF4-FFF2-40B4-BE49-F238E27FC236}">
                <a16:creationId xmlns:a16="http://schemas.microsoft.com/office/drawing/2014/main" id="{E69B2738-46B4-A84D-99AE-4BDEBE921F51}"/>
              </a:ext>
            </a:extLst>
          </p:cNvPr>
          <p:cNvSpPr txBox="1"/>
          <p:nvPr/>
        </p:nvSpPr>
        <p:spPr>
          <a:xfrm>
            <a:off x="6971913" y="2762600"/>
            <a:ext cx="4794398" cy="172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Pier Sans" pitchFamily="2" charset="-128"/>
                <a:ea typeface="Pier Sans" pitchFamily="2" charset="-128"/>
              </a:rPr>
              <a:t>SHARE OUT!</a:t>
            </a:r>
            <a:endParaRPr sz="3200" dirty="0">
              <a:solidFill>
                <a:schemeClr val="lt1"/>
              </a:solidFill>
              <a:latin typeface="Pier Sans" pitchFamily="2" charset="-128"/>
              <a:ea typeface="Pier Sans" pitchFamily="2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Pier Sans" pitchFamily="2" charset="-128"/>
                <a:ea typeface="Pier Sans" pitchFamily="2" charset="-128"/>
              </a:rPr>
              <a:t>Person who had the most recent birthday.</a:t>
            </a:r>
            <a:endParaRPr sz="2400" dirty="0">
              <a:solidFill>
                <a:schemeClr val="lt1"/>
              </a:solidFill>
              <a:latin typeface="Pier Sans" pitchFamily="2" charset="-128"/>
              <a:ea typeface="Pier Sans" pitchFamily="2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AB8512-19DB-334E-9DFF-31D5B167844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2" y="1534902"/>
            <a:ext cx="6158887" cy="3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FAC2-77A7-E74B-9C0D-09255248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yoming's Doublerafter Cattle Drives offers &quot;real deal&quot; Western experiences.">
            <a:extLst>
              <a:ext uri="{FF2B5EF4-FFF2-40B4-BE49-F238E27FC236}">
                <a16:creationId xmlns:a16="http://schemas.microsoft.com/office/drawing/2014/main" id="{6A8BFDE4-9B65-EB43-9B67-C96E3231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6087927" cy="34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ew york city population">
            <a:extLst>
              <a:ext uri="{FF2B5EF4-FFF2-40B4-BE49-F238E27FC236}">
                <a16:creationId xmlns:a16="http://schemas.microsoft.com/office/drawing/2014/main" id="{46E55496-514D-1A46-BE9A-49A1E7B0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512" y="0"/>
            <a:ext cx="6102489" cy="34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nd tetons national park">
            <a:extLst>
              <a:ext uri="{FF2B5EF4-FFF2-40B4-BE49-F238E27FC236}">
                <a16:creationId xmlns:a16="http://schemas.microsoft.com/office/drawing/2014/main" id="{00E95873-5B33-364A-8BF2-AD29B15F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514" y="3425352"/>
            <a:ext cx="6102485" cy="3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EED7F-214A-2A4A-BFD0-3F3C5EE4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5351"/>
            <a:ext cx="6089512" cy="3432649"/>
          </a:xfrm>
          <a:prstGeom prst="rect">
            <a:avLst/>
          </a:prstGeom>
        </p:spPr>
      </p:pic>
      <p:pic>
        <p:nvPicPr>
          <p:cNvPr id="9" name="HE Logo">
            <a:extLst>
              <a:ext uri="{FF2B5EF4-FFF2-40B4-BE49-F238E27FC236}">
                <a16:creationId xmlns:a16="http://schemas.microsoft.com/office/drawing/2014/main" id="{5F3CC42D-3773-A347-9C15-BBF8C61665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3" y="2613654"/>
            <a:ext cx="2169459" cy="13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6C97C2-9FEB-AD43-9F1D-F0370E3B1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92" y="804786"/>
            <a:ext cx="3352226" cy="2590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69FAB-F38A-D14E-8D1C-23DFF58A1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4" y="885849"/>
            <a:ext cx="3247321" cy="250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BD10E-EC66-BC45-A8D1-3491C05E78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366" y="1011916"/>
            <a:ext cx="3263438" cy="2521747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385AE5C-060E-9F45-94F6-BACCC9DC2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9555" y="3698972"/>
            <a:ext cx="5062616" cy="3273615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Look at your maps, and think about how they address biodiversity and human needs.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latin typeface="Pier Sans" pitchFamily="2" charset="-128"/>
              <a:ea typeface="Pier Sans" pitchFamily="2" charset="-128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Place a dot on each cell you want to protect.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Pier Sans" pitchFamily="2" charset="-128"/>
              <a:ea typeface="Pier Sans" pitchFamily="2" charset="-128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You have 15 minutes starting now.</a:t>
            </a:r>
          </a:p>
          <a:p>
            <a:endParaRPr lang="en-US" sz="2400" dirty="0">
              <a:latin typeface="Pier Sans" pitchFamily="2" charset="-128"/>
              <a:ea typeface="Pier Sans" pitchFamily="2" charset="-12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96A77-0CF0-AF4C-9E0D-EB2A234802B4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59A69F-81BB-634D-B932-A388B83ECF8E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668A99-CC25-9142-9CB9-8D83E7A4E698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207C289-818F-674A-A069-37BA98A1EC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EEC943A-7C50-6748-8748-A2B30A8FA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AA0B16D-38A3-FE4C-B4DB-733C6FF3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4A7516F-AAC1-7642-AEB3-7D0FE455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1283CD5-4C0C-0F40-B996-DE04E51F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AC92FC-7D59-E34E-9CF8-1D651BAA9776}"/>
              </a:ext>
            </a:extLst>
          </p:cNvPr>
          <p:cNvGrpSpPr/>
          <p:nvPr/>
        </p:nvGrpSpPr>
        <p:grpSpPr>
          <a:xfrm>
            <a:off x="1207740" y="305534"/>
            <a:ext cx="10180064" cy="1077218"/>
            <a:chOff x="1841405" y="415874"/>
            <a:chExt cx="8509192" cy="107721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8B0C1F-8249-9E41-98A1-03B725F18D0E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A88795-ECE3-4147-A613-D8D0C33A90D2}"/>
                </a:ext>
              </a:extLst>
            </p:cNvPr>
            <p:cNvSpPr txBox="1"/>
            <p:nvPr/>
          </p:nvSpPr>
          <p:spPr>
            <a:xfrm>
              <a:off x="1841405" y="415874"/>
              <a:ext cx="8509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THINK HALF-EARTH – ACT LOCAL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4DF97C4-729D-C04B-A318-F2C5453690AC}"/>
              </a:ext>
            </a:extLst>
          </p:cNvPr>
          <p:cNvSpPr/>
          <p:nvPr/>
        </p:nvSpPr>
        <p:spPr>
          <a:xfrm>
            <a:off x="1207740" y="3698972"/>
            <a:ext cx="5062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DESIGN CHALLENGE</a:t>
            </a:r>
            <a:b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</a:br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Work as a team to place half of US land into protected status.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Pier Sans" pitchFamily="2" charset="-128"/>
              <a:ea typeface="Pier Sans" pitchFamily="2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DESIGN CONSTRAINTS</a:t>
            </a:r>
          </a:p>
          <a:p>
            <a:r>
              <a:rPr lang="en-US" sz="2400" dirty="0">
                <a:latin typeface="Pier Sans" pitchFamily="2" charset="-128"/>
                <a:ea typeface="Pier Sans" pitchFamily="2" charset="-128"/>
                <a:cs typeface="Times New Roman" panose="02020603050405020304" pitchFamily="18" charset="0"/>
              </a:rPr>
              <a:t>Maximize biodiversity and sustainability.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Pier Sans" pitchFamily="2" charset="-128"/>
              <a:ea typeface="Pier Sans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8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7FCF3-E68C-1A4F-8C29-58927333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240" y="0"/>
            <a:ext cx="887505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1CE5B5-670D-324A-A000-EF45DDF7F4F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CA3A9F-7943-5943-9B91-FDD4F75722B0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F3E584-2A1D-FF43-AEB9-0A2DBC6EAE25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58324EC-CC0B-9B48-A7E4-9EB4A8441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847D045-E40D-784B-9EAB-1D85256243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626A8FE-2072-F54C-B48A-475C9E0F2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5C566FF-1F98-3145-A5BD-048E41DEE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041F33B-A15E-804E-B2E9-3022D770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11A8A-F62E-A84A-ACBD-089635D86299}"/>
              </a:ext>
            </a:extLst>
          </p:cNvPr>
          <p:cNvGrpSpPr/>
          <p:nvPr/>
        </p:nvGrpSpPr>
        <p:grpSpPr>
          <a:xfrm>
            <a:off x="1596570" y="334562"/>
            <a:ext cx="9666515" cy="1077218"/>
            <a:chOff x="1841405" y="444902"/>
            <a:chExt cx="8509192" cy="10772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9634CC-DB3F-7140-9B92-2C96DFD80D0D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CE3282-9CB1-FD42-914F-72AF51A7E35D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POPULATION DENSITY BY COUNTY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A4A76E9-DB81-BF4F-BE2F-68C1E21F5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AF2B5B-3368-654F-8555-F624E8F038EE}"/>
              </a:ext>
            </a:extLst>
          </p:cNvPr>
          <p:cNvSpPr txBox="1"/>
          <p:nvPr/>
        </p:nvSpPr>
        <p:spPr>
          <a:xfrm>
            <a:off x="955964" y="6220691"/>
            <a:ext cx="325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Source: 2000 US Census</a:t>
            </a:r>
          </a:p>
        </p:txBody>
      </p:sp>
      <p:sp>
        <p:nvSpPr>
          <p:cNvPr id="19" name="Google Shape;595;p46">
            <a:extLst>
              <a:ext uri="{FF2B5EF4-FFF2-40B4-BE49-F238E27FC236}">
                <a16:creationId xmlns:a16="http://schemas.microsoft.com/office/drawing/2014/main" id="{C6D55C22-5FCF-B841-B64B-3D03170EE59A}"/>
              </a:ext>
            </a:extLst>
          </p:cNvPr>
          <p:cNvSpPr txBox="1"/>
          <p:nvPr/>
        </p:nvSpPr>
        <p:spPr>
          <a:xfrm>
            <a:off x="779450" y="3860075"/>
            <a:ext cx="2571300" cy="2094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 of heatmap: lightest to darkest red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0-10 per square mile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10-100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100-500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500-1000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1000-68,000</a:t>
            </a:r>
            <a:endParaRPr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685F6F-17AD-A847-A2DD-F81834C8039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702" y="5477837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8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F23D63-15C7-A345-A507-AB0845AF2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6533"/>
            <a:ext cx="12881038" cy="856946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0C429F-FAFD-4A47-B92A-8DD34A471388}"/>
              </a:ext>
            </a:extLst>
          </p:cNvPr>
          <p:cNvSpPr/>
          <p:nvPr/>
        </p:nvSpPr>
        <p:spPr>
          <a:xfrm>
            <a:off x="7922023" y="0"/>
            <a:ext cx="4269977" cy="731640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DE3C3-1F1C-124D-87FC-9536A635D63F}"/>
              </a:ext>
            </a:extLst>
          </p:cNvPr>
          <p:cNvSpPr/>
          <p:nvPr/>
        </p:nvSpPr>
        <p:spPr>
          <a:xfrm>
            <a:off x="8274692" y="339412"/>
            <a:ext cx="389461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/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“…the only solution to the sixth extinction is to increase the area of inviolable natural reserves to half the surface of Earth or greater.”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3A8A27-F762-A54D-84F2-9F872C19D95B}"/>
              </a:ext>
            </a:extLst>
          </p:cNvPr>
          <p:cNvSpPr txBox="1"/>
          <p:nvPr/>
        </p:nvSpPr>
        <p:spPr>
          <a:xfrm>
            <a:off x="8365271" y="6064505"/>
            <a:ext cx="27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50" dirty="0">
                <a:solidFill>
                  <a:schemeClr val="bg1"/>
                </a:solidFill>
              </a:rPr>
              <a:t>– E.O. WILSON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5230BA-2252-3146-80C7-2F733E5494E1}"/>
              </a:ext>
            </a:extLst>
          </p:cNvPr>
          <p:cNvSpPr/>
          <p:nvPr/>
        </p:nvSpPr>
        <p:spPr>
          <a:xfrm>
            <a:off x="8365271" y="-2408"/>
            <a:ext cx="3826729" cy="100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238A-118D-724A-9624-3BD149AD206E}"/>
              </a:ext>
            </a:extLst>
          </p:cNvPr>
          <p:cNvSpPr/>
          <p:nvPr/>
        </p:nvSpPr>
        <p:spPr>
          <a:xfrm>
            <a:off x="8274691" y="3433928"/>
            <a:ext cx="389461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“… species is the unit of biodiversity that can and must be studied most thoroughly with the practical aim of saving the whole.”</a:t>
            </a:r>
          </a:p>
        </p:txBody>
      </p:sp>
    </p:spTree>
    <p:extLst>
      <p:ext uri="{BB962C8B-B14F-4D97-AF65-F5344CB8AC3E}">
        <p14:creationId xmlns:p14="http://schemas.microsoft.com/office/powerpoint/2010/main" val="234611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17017-F18D-B749-BD95-CDDFB7C0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915" y="0"/>
            <a:ext cx="887505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0A967F-EB49-1849-9D2C-6FBE7E6F0B07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6652895-F76D-6943-8BB7-4060F35B5DD9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D46E4A-100C-6F4D-AE37-FCFDF5483AE6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6B7534-69F8-1149-A06B-283E00897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03A8670-F21E-4142-88BA-737DBADBD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724DFB2-A0A8-C448-B1FD-FE2D43B8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7D1803C-6668-4F45-89D8-E916AFF44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581FFEB-183C-0D4D-ACF2-627C27973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6E3B5D-430B-7344-8633-3F488479CB4B}"/>
              </a:ext>
            </a:extLst>
          </p:cNvPr>
          <p:cNvGrpSpPr/>
          <p:nvPr/>
        </p:nvGrpSpPr>
        <p:grpSpPr>
          <a:xfrm>
            <a:off x="717046" y="334562"/>
            <a:ext cx="11271754" cy="1077218"/>
            <a:chOff x="1841405" y="444902"/>
            <a:chExt cx="8509192" cy="10772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B3342B-FC2D-5F4F-80EA-A38690E910D0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54F2A8-EFB8-FA49-9C3F-8CA3166288E2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AGRICULTURAL INTENSITY BY COUNTY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6F2B6992-7A5C-FE4F-9493-41A3CE9A3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F5DDBE-079F-7F41-B34E-4E38BF52BC0D}"/>
              </a:ext>
            </a:extLst>
          </p:cNvPr>
          <p:cNvSpPr txBox="1"/>
          <p:nvPr/>
        </p:nvSpPr>
        <p:spPr>
          <a:xfrm>
            <a:off x="969818" y="6354637"/>
            <a:ext cx="325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Source: 2012 USDA</a:t>
            </a:r>
          </a:p>
        </p:txBody>
      </p:sp>
      <p:sp>
        <p:nvSpPr>
          <p:cNvPr id="18" name="Google Shape;616;p47">
            <a:extLst>
              <a:ext uri="{FF2B5EF4-FFF2-40B4-BE49-F238E27FC236}">
                <a16:creationId xmlns:a16="http://schemas.microsoft.com/office/drawing/2014/main" id="{8CC987D3-0EF0-AC47-8BF8-6DECB088AB46}"/>
              </a:ext>
            </a:extLst>
          </p:cNvPr>
          <p:cNvSpPr txBox="1"/>
          <p:nvPr/>
        </p:nvSpPr>
        <p:spPr>
          <a:xfrm>
            <a:off x="878888" y="3331050"/>
            <a:ext cx="2571300" cy="280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Avg. value of agricultural products sold in 2012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than $10,000/farm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$10,000 - 99,000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$100,000 - 249,999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$250,000 - 499,999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$500,000 – 749,999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$750,00 +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13FB59-C4CD-9146-9668-D5228EC4285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702" y="5477837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5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F0982-BF16-1E46-A155-A5621801B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71" y="-277593"/>
            <a:ext cx="887505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C1F80E-FEF4-AA44-8FD3-9BDC0A773138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BA4947-A7D2-3A43-AA6E-0226E42DAAAA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F5BAE5-FCA2-AF48-80F7-96F09407D165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A49FEE-D084-A541-B22F-2E055C6A2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8667BD5-4EE9-A244-B435-D75FEC49C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EBE75AF-8844-8C43-8E32-DC50BED5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87443D5-D17F-F34C-8574-83C2BAAE4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B5D14EC-C3B9-0E4F-8751-96BD538B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BB6C69-8513-A043-BDB0-1459ABDCCEAC}"/>
              </a:ext>
            </a:extLst>
          </p:cNvPr>
          <p:cNvGrpSpPr/>
          <p:nvPr/>
        </p:nvGrpSpPr>
        <p:grpSpPr>
          <a:xfrm>
            <a:off x="717046" y="334562"/>
            <a:ext cx="11344325" cy="1077218"/>
            <a:chOff x="1841405" y="444902"/>
            <a:chExt cx="8509192" cy="10772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9BB92C-88C5-F446-B3C7-7358016DA919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D4D79A-1892-CE42-BC7F-54274D6B314A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PROPORTION OF LAND THAT IS FORESTED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B01FE-8D73-FA41-BC13-429F8970E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6BE09C-554D-314B-984D-1D142DBD8E24}"/>
              </a:ext>
            </a:extLst>
          </p:cNvPr>
          <p:cNvSpPr/>
          <p:nvPr/>
        </p:nvSpPr>
        <p:spPr>
          <a:xfrm>
            <a:off x="4585855" y="1003960"/>
            <a:ext cx="2909454" cy="47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EB1563-DB4A-B14F-B697-552B7630791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702" y="5477837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79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4858BAB-134E-E44D-A4C4-7C3AFBF110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52" y="-288759"/>
            <a:ext cx="11731682" cy="7828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958D6-6596-9741-9745-F96B84FA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9" y="703492"/>
            <a:ext cx="10278035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spc="300" dirty="0">
                <a:latin typeface="Pier Sans" pitchFamily="2" charset="-128"/>
                <a:ea typeface="Pier Sans" pitchFamily="2" charset="-128"/>
              </a:rPr>
              <a:t>Trade maps with another group.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081402-E5B6-FD46-8937-454F9AE9D579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4EC9198-F13B-BF4F-A29A-0608AFF6BE4E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C5F4A6-5456-FD40-AB57-8BF8FCDF589C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D625C4-4022-FE4E-9D7E-EB7893CA7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FC797BF-AC30-8D4F-9F2B-00D9CF8D7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2138C34-1123-4F48-877F-A92320C9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9030E2-BB07-A64A-BDF5-67158AC5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1398284-26AD-FC4F-85A8-4B571A2FC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1112D0-AEEB-BC48-A3FC-CF017D2A40FD}"/>
              </a:ext>
            </a:extLst>
          </p:cNvPr>
          <p:cNvGrpSpPr/>
          <p:nvPr/>
        </p:nvGrpSpPr>
        <p:grpSpPr>
          <a:xfrm>
            <a:off x="2157281" y="334562"/>
            <a:ext cx="8509192" cy="584775"/>
            <a:chOff x="1855919" y="444902"/>
            <a:chExt cx="8509192" cy="5847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13A300-044D-B940-9F19-F745D6A7D0DF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F2D829-2C5E-B141-ADE3-C8DF2F65ED32}"/>
                </a:ext>
              </a:extLst>
            </p:cNvPr>
            <p:cNvSpPr txBox="1"/>
            <p:nvPr/>
          </p:nvSpPr>
          <p:spPr>
            <a:xfrm>
              <a:off x="1855919" y="444902"/>
              <a:ext cx="85091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latin typeface="Pier Sans" pitchFamily="2" charset="-128"/>
                  <a:ea typeface="Pier Sans" pitchFamily="2" charset="-128"/>
                </a:rPr>
                <a:t>PEER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1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6C97C2-9FEB-AD43-9F1D-F0370E3B1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92" y="3711272"/>
            <a:ext cx="3352226" cy="2590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69FAB-F38A-D14E-8D1C-23DFF58A1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4" y="3792335"/>
            <a:ext cx="3247321" cy="250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BD10E-EC66-BC45-A8D1-3491C05E78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366" y="3918402"/>
            <a:ext cx="3263438" cy="252174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96A77-0CF0-AF4C-9E0D-EB2A234802B4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59A69F-81BB-634D-B932-A388B83ECF8E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668A99-CC25-9142-9CB9-8D83E7A4E698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207C289-818F-674A-A069-37BA98A1EC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EEC943A-7C50-6748-8748-A2B30A8FA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AA0B16D-38A3-FE4C-B4DB-733C6FF3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4A7516F-AAC1-7642-AEB3-7D0FE455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1283CD5-4C0C-0F40-B996-DE04E51F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AC92FC-7D59-E34E-9CF8-1D651BAA9776}"/>
              </a:ext>
            </a:extLst>
          </p:cNvPr>
          <p:cNvGrpSpPr/>
          <p:nvPr/>
        </p:nvGrpSpPr>
        <p:grpSpPr>
          <a:xfrm>
            <a:off x="2142767" y="334562"/>
            <a:ext cx="8509192" cy="584775"/>
            <a:chOff x="1841405" y="444902"/>
            <a:chExt cx="8509192" cy="5847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8B0C1F-8249-9E41-98A1-03B725F18D0E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A88795-ECE3-4147-A613-D8D0C33A90D2}"/>
                </a:ext>
              </a:extLst>
            </p:cNvPr>
            <p:cNvSpPr txBox="1"/>
            <p:nvPr/>
          </p:nvSpPr>
          <p:spPr>
            <a:xfrm>
              <a:off x="1841405" y="444902"/>
              <a:ext cx="8509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PEER COLLABORATION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8369A3-D9EA-1D42-9CB1-EDCD551BD7DC}"/>
              </a:ext>
            </a:extLst>
          </p:cNvPr>
          <p:cNvSpPr txBox="1"/>
          <p:nvPr/>
        </p:nvSpPr>
        <p:spPr>
          <a:xfrm>
            <a:off x="1190171" y="1261192"/>
            <a:ext cx="10363200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200"/>
            </a:pPr>
            <a:r>
              <a:rPr lang="en-US" sz="2800" dirty="0">
                <a:solidFill>
                  <a:srgbClr val="000000"/>
                </a:solidFill>
                <a:latin typeface="Pier Sans" pitchFamily="2" charset="-128"/>
                <a:ea typeface="Pier Sans" pitchFamily="2" charset="-128"/>
                <a:cs typeface="Avenir"/>
                <a:sym typeface="Avenir"/>
              </a:rPr>
              <a:t>Analyze the newly protected map from another group.</a:t>
            </a:r>
          </a:p>
          <a:p>
            <a:pPr lvl="0">
              <a:lnSpc>
                <a:spcPct val="90000"/>
              </a:lnSpc>
              <a:buClr>
                <a:schemeClr val="lt1"/>
              </a:buClr>
              <a:buSzPts val="3200"/>
            </a:pPr>
            <a:endParaRPr lang="en-US" sz="900" dirty="0">
              <a:solidFill>
                <a:srgbClr val="000000"/>
              </a:solidFill>
              <a:latin typeface="Pier Sans" pitchFamily="2" charset="-128"/>
              <a:ea typeface="Pier Sans" pitchFamily="2" charset="-128"/>
              <a:cs typeface="Avenir"/>
              <a:sym typeface="Avenir"/>
            </a:endParaRPr>
          </a:p>
          <a:p>
            <a:pPr marL="482600" lvl="0" indent="-457200">
              <a:lnSpc>
                <a:spcPct val="90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Pier Sans" pitchFamily="2" charset="-128"/>
                <a:ea typeface="Pier Sans" pitchFamily="2" charset="-128"/>
                <a:cs typeface="Avenir"/>
                <a:sym typeface="Avenir"/>
              </a:rPr>
              <a:t>Pick a cell where you think both biodiversity and sustainability were optimized.</a:t>
            </a:r>
          </a:p>
          <a:p>
            <a:pPr marL="482600" lvl="0" indent="-457200">
              <a:lnSpc>
                <a:spcPct val="90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0000"/>
              </a:solidFill>
              <a:latin typeface="Pier Sans" pitchFamily="2" charset="-128"/>
              <a:ea typeface="Pier Sans" pitchFamily="2" charset="-128"/>
              <a:cs typeface="Avenir"/>
              <a:sym typeface="Avenir"/>
            </a:endParaRPr>
          </a:p>
          <a:p>
            <a:pPr marL="482600" lvl="0" indent="-457200">
              <a:lnSpc>
                <a:spcPct val="90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Pier Sans" pitchFamily="2" charset="-128"/>
                <a:ea typeface="Pier Sans" pitchFamily="2" charset="-128"/>
                <a:cs typeface="Avenir"/>
                <a:sym typeface="Avenir"/>
              </a:rPr>
              <a:t>Pick a cell where you feel the costs out-weighed the benefits.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4037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3D662B3-2230-B240-966F-D134DC545831}"/>
              </a:ext>
            </a:extLst>
          </p:cNvPr>
          <p:cNvGrpSpPr/>
          <p:nvPr/>
        </p:nvGrpSpPr>
        <p:grpSpPr>
          <a:xfrm>
            <a:off x="742927" y="330429"/>
            <a:ext cx="11365053" cy="533395"/>
            <a:chOff x="917500" y="492161"/>
            <a:chExt cx="9606398" cy="53339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BC94ED-C915-C747-AFD2-FAE2B5F6B267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8FA1FA-6952-C542-9B89-CD2E53BDABBF}"/>
                </a:ext>
              </a:extLst>
            </p:cNvPr>
            <p:cNvSpPr txBox="1"/>
            <p:nvPr/>
          </p:nvSpPr>
          <p:spPr>
            <a:xfrm>
              <a:off x="917500" y="492161"/>
              <a:ext cx="96063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DIGITAL RESOURCES THAT FOCUS ON BIODIVERSITY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E7B6B-39B0-1B49-B7AB-5069D2835209}"/>
              </a:ext>
            </a:extLst>
          </p:cNvPr>
          <p:cNvSpPr txBox="1"/>
          <p:nvPr/>
        </p:nvSpPr>
        <p:spPr>
          <a:xfrm>
            <a:off x="2130477" y="1371954"/>
            <a:ext cx="345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ier Sans" pitchFamily="2" charset="-128"/>
                <a:ea typeface="Pier Sans" pitchFamily="2" charset="-128"/>
              </a:rPr>
              <a:t>The Half-Earth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CED32-68D3-3F45-B73D-473B63CB05D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085" y="1239157"/>
            <a:ext cx="4261009" cy="4726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B794B-DDE1-4F4A-9C7E-AA7AF478D65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28" y="2218246"/>
            <a:ext cx="6709427" cy="37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2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81;p34">
            <a:extLst>
              <a:ext uri="{FF2B5EF4-FFF2-40B4-BE49-F238E27FC236}">
                <a16:creationId xmlns:a16="http://schemas.microsoft.com/office/drawing/2014/main" id="{8B4D12AC-397A-D04B-9727-D41CAD510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626" y="0"/>
            <a:ext cx="91439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A3C9F5D-89E6-114C-B8B0-BAF1EBEB486C}"/>
              </a:ext>
            </a:extLst>
          </p:cNvPr>
          <p:cNvSpPr/>
          <p:nvPr/>
        </p:nvSpPr>
        <p:spPr>
          <a:xfrm>
            <a:off x="-38409" y="-1"/>
            <a:ext cx="588339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F6F0D3-E522-DE46-A1B1-80518FCA5099}"/>
              </a:ext>
            </a:extLst>
          </p:cNvPr>
          <p:cNvSpPr txBox="1"/>
          <p:nvPr/>
        </p:nvSpPr>
        <p:spPr>
          <a:xfrm>
            <a:off x="646907" y="1464546"/>
            <a:ext cx="45526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cs typeface="Avenir"/>
                <a:sym typeface="Avenir"/>
              </a:rPr>
              <a:t>Dennis Liu</a:t>
            </a:r>
          </a:p>
          <a:p>
            <a:pPr lvl="0" algn="ctr"/>
            <a:r>
              <a:rPr lang="en-US" sz="4000" b="1" dirty="0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Amanda </a:t>
            </a:r>
            <a:r>
              <a:rPr lang="en-US" sz="4000" b="1" dirty="0" err="1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Briody</a:t>
            </a:r>
            <a:endParaRPr lang="en-US" sz="4000" b="1" dirty="0">
              <a:solidFill>
                <a:schemeClr val="lt1"/>
              </a:solidFill>
              <a:effectLst>
                <a:glow>
                  <a:schemeClr val="tx1"/>
                </a:glow>
                <a:outerShdw blurRad="139700" rotWithShape="0">
                  <a:prstClr val="black">
                    <a:alpha val="90000"/>
                  </a:prstClr>
                </a:outerShdw>
              </a:effectLst>
              <a:latin typeface="Pier Sans" pitchFamily="2" charset="-128"/>
              <a:ea typeface="Pier Sans" pitchFamily="2" charset="-128"/>
              <a:sym typeface="Avenir"/>
            </a:endParaRPr>
          </a:p>
          <a:p>
            <a:pPr lvl="0" algn="ctr"/>
            <a:r>
              <a:rPr lang="en-US" sz="4000" b="1" dirty="0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Leslie </a:t>
            </a:r>
            <a:r>
              <a:rPr lang="en-US" sz="4000" b="1" dirty="0" err="1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Ries</a:t>
            </a:r>
            <a:endParaRPr lang="en-US" sz="4000" b="1" dirty="0">
              <a:solidFill>
                <a:schemeClr val="lt1"/>
              </a:solidFill>
              <a:effectLst>
                <a:glow>
                  <a:schemeClr val="tx1"/>
                </a:glow>
                <a:outerShdw blurRad="139700" rotWithShape="0">
                  <a:prstClr val="black">
                    <a:alpha val="90000"/>
                  </a:prstClr>
                </a:outerShdw>
              </a:effectLst>
              <a:latin typeface="Pier Sans" pitchFamily="2" charset="-128"/>
              <a:ea typeface="Pier Sans" pitchFamily="2" charset="-128"/>
              <a:sym typeface="Avenir"/>
            </a:endParaRPr>
          </a:p>
          <a:p>
            <a:pPr lvl="0" algn="ctr"/>
            <a:r>
              <a:rPr lang="en-US" sz="4000" b="1" dirty="0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Chris Heltne</a:t>
            </a:r>
          </a:p>
          <a:p>
            <a:pPr lvl="0" algn="ctr"/>
            <a:r>
              <a:rPr lang="en-US" sz="4000" b="1" dirty="0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Nicole </a:t>
            </a:r>
            <a:r>
              <a:rPr lang="en-US" sz="4000" b="1" dirty="0" err="1">
                <a:solidFill>
                  <a:schemeClr val="lt1"/>
                </a:solidFill>
                <a:effectLst>
                  <a:glow>
                    <a:schemeClr val="tx1"/>
                  </a:glow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Hance</a:t>
            </a:r>
            <a:endParaRPr lang="en-US" sz="4000" b="1" dirty="0">
              <a:solidFill>
                <a:schemeClr val="lt1"/>
              </a:solidFill>
              <a:effectLst>
                <a:glow>
                  <a:schemeClr val="tx1"/>
                </a:glow>
                <a:outerShdw blurRad="139700" rotWithShape="0">
                  <a:prstClr val="black">
                    <a:alpha val="90000"/>
                  </a:prstClr>
                </a:outerShdw>
              </a:effectLst>
              <a:latin typeface="Pier Sans" pitchFamily="2" charset="-128"/>
              <a:ea typeface="Pier Sans" pitchFamily="2" charset="-128"/>
              <a:sym typeface="Avenir"/>
            </a:endParaRPr>
          </a:p>
          <a:p>
            <a:pPr lvl="0" algn="ctr"/>
            <a:endParaRPr lang="en-US" sz="3600" dirty="0">
              <a:effectLst>
                <a:outerShdw blurRad="139700" rotWithShape="0">
                  <a:prstClr val="black">
                    <a:alpha val="90000"/>
                  </a:prstClr>
                </a:outerShdw>
              </a:effectLst>
              <a:latin typeface="Pier Sans" pitchFamily="2" charset="-128"/>
              <a:ea typeface="Pier Sans" pitchFamily="2" charset="-128"/>
            </a:endParaRPr>
          </a:p>
          <a:p>
            <a:pPr lvl="0" algn="ctr"/>
            <a:r>
              <a:rPr lang="en-US" sz="2400" b="1" dirty="0">
                <a:solidFill>
                  <a:schemeClr val="lt1"/>
                </a:solidFill>
                <a:effectLst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cs typeface="Avenir"/>
                <a:sym typeface="Avenir"/>
              </a:rPr>
              <a:t>Copyright: Half-Earth Project</a:t>
            </a:r>
          </a:p>
          <a:p>
            <a:pPr lvl="0" algn="ctr"/>
            <a:r>
              <a:rPr lang="en-US" sz="2400" b="1" dirty="0">
                <a:solidFill>
                  <a:schemeClr val="lt1"/>
                </a:solidFill>
                <a:effectLst>
                  <a:outerShdw blurRad="139700" rotWithShape="0">
                    <a:prstClr val="black">
                      <a:alpha val="90000"/>
                    </a:prstClr>
                  </a:outerShdw>
                </a:effectLst>
                <a:latin typeface="Pier Sans" pitchFamily="2" charset="-128"/>
                <a:ea typeface="Pier Sans" pitchFamily="2" charset="-128"/>
                <a:sym typeface="Avenir"/>
              </a:rPr>
              <a:t>&amp; E.O. Wilson Biodiversity Foundation, 2020</a:t>
            </a:r>
            <a:endParaRPr lang="en-US" sz="2400" dirty="0">
              <a:effectLst>
                <a:outerShdw blurRad="139700" rotWithShape="0">
                  <a:prstClr val="black">
                    <a:alpha val="90000"/>
                  </a:prstClr>
                </a:outerShdw>
              </a:effectLst>
              <a:latin typeface="Pier Sans" pitchFamily="2" charset="-128"/>
              <a:ea typeface="Pier Sans" pitchFamily="2" charset="-128"/>
            </a:endParaRPr>
          </a:p>
          <a:p>
            <a:pPr fontAlgn="base"/>
            <a:endParaRPr lang="en-US" sz="2400" dirty="0">
              <a:solidFill>
                <a:schemeClr val="bg1"/>
              </a:solidFill>
              <a:latin typeface="Pier Sans" pitchFamily="2" charset="-128"/>
              <a:ea typeface="Pier Sans" pitchFamily="2" charset="-128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1A13089-47B7-644D-81A2-5C7D2E6998F2}"/>
              </a:ext>
            </a:extLst>
          </p:cNvPr>
          <p:cNvCxnSpPr>
            <a:cxnSpLocks/>
          </p:cNvCxnSpPr>
          <p:nvPr/>
        </p:nvCxnSpPr>
        <p:spPr>
          <a:xfrm>
            <a:off x="646907" y="1025556"/>
            <a:ext cx="519808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7DA063E-B852-FA4D-803E-C8A63BD9FC3F}"/>
              </a:ext>
            </a:extLst>
          </p:cNvPr>
          <p:cNvSpPr txBox="1"/>
          <p:nvPr/>
        </p:nvSpPr>
        <p:spPr>
          <a:xfrm>
            <a:off x="646907" y="546500"/>
            <a:ext cx="48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5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DEVELOPMENT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3B158-F85D-8741-A231-DBDFA0E12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10" y="294061"/>
            <a:ext cx="1870514" cy="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8BA46-5D31-3E47-A110-91D324131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3567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BBF29B-D672-BB41-8B13-7A86C32F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28" y="212271"/>
            <a:ext cx="3298019" cy="859536"/>
          </a:xfrm>
        </p:spPr>
        <p:txBody>
          <a:bodyPr>
            <a:norm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Why Half?</a:t>
            </a:r>
          </a:p>
        </p:txBody>
      </p:sp>
    </p:spTree>
    <p:extLst>
      <p:ext uri="{BB962C8B-B14F-4D97-AF65-F5344CB8AC3E}">
        <p14:creationId xmlns:p14="http://schemas.microsoft.com/office/powerpoint/2010/main" val="211058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5B047-82F7-554E-BA36-DF265B203AF8}"/>
              </a:ext>
            </a:extLst>
          </p:cNvPr>
          <p:cNvSpPr txBox="1"/>
          <p:nvPr/>
        </p:nvSpPr>
        <p:spPr>
          <a:xfrm>
            <a:off x="1176049" y="1735240"/>
            <a:ext cx="542069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  <a:cs typeface="Arial"/>
                <a:sym typeface="Arial"/>
              </a:rPr>
              <a:t>Let’s Break the Ice</a:t>
            </a:r>
            <a:endParaRPr lang="en-US" sz="2800" dirty="0">
              <a:latin typeface="Pier Sans" pitchFamily="2" charset="-128"/>
              <a:ea typeface="Pier Sans" pitchFamily="2" charset="-128"/>
            </a:endParaRPr>
          </a:p>
          <a:p>
            <a:pPr lvl="0"/>
            <a:endParaRPr lang="en-US" sz="3200" b="1" dirty="0">
              <a:solidFill>
                <a:schemeClr val="dk1"/>
              </a:solidFill>
              <a:latin typeface="Pier Sans" pitchFamily="2" charset="-128"/>
              <a:ea typeface="Pier Sans" pitchFamily="2" charset="-128"/>
              <a:cs typeface="Arial"/>
              <a:sym typeface="Arial"/>
            </a:endParaRPr>
          </a:p>
          <a:p>
            <a:pPr lvl="0"/>
            <a:r>
              <a:rPr lang="en-US" sz="2800" b="1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  <a:cs typeface="Arial"/>
                <a:sym typeface="Arial"/>
              </a:rPr>
              <a:t>This room is a map of the US.</a:t>
            </a:r>
            <a:endParaRPr lang="en-US" sz="2800" dirty="0">
              <a:latin typeface="Pier Sans" pitchFamily="2" charset="-128"/>
              <a:ea typeface="Pier Sans" pitchFamily="2" charset="-128"/>
            </a:endParaRPr>
          </a:p>
          <a:p>
            <a:pPr lvl="0"/>
            <a:endParaRPr lang="en-US" sz="2800" b="1" dirty="0">
              <a:solidFill>
                <a:schemeClr val="dk1"/>
              </a:solidFill>
              <a:latin typeface="Pier Sans" pitchFamily="2" charset="-128"/>
              <a:ea typeface="Pier Sans" pitchFamily="2" charset="-128"/>
              <a:cs typeface="Arial"/>
              <a:sym typeface="Arial"/>
            </a:endParaRPr>
          </a:p>
          <a:p>
            <a:r>
              <a:rPr lang="en-US" sz="2800" b="1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  <a:cs typeface="Arial"/>
                <a:sym typeface="Arial"/>
              </a:rPr>
              <a:t>Go to the first place that you lived in the US. </a:t>
            </a:r>
          </a:p>
          <a:p>
            <a:endParaRPr lang="en-US" sz="2800" b="1" dirty="0">
              <a:solidFill>
                <a:schemeClr val="dk1"/>
              </a:solidFill>
              <a:latin typeface="Pier Sans" pitchFamily="2" charset="-128"/>
              <a:ea typeface="Pier Sans" pitchFamily="2" charset="-128"/>
            </a:endParaRPr>
          </a:p>
          <a:p>
            <a:r>
              <a:rPr lang="en-US" sz="2800" b="1" dirty="0">
                <a:solidFill>
                  <a:schemeClr val="dk1"/>
                </a:solidFill>
                <a:latin typeface="Pier Sans" pitchFamily="2" charset="-128"/>
                <a:ea typeface="Pier Sans" pitchFamily="2" charset="-128"/>
              </a:rPr>
              <a:t>Think of your favorite place in the US. Go there.</a:t>
            </a:r>
            <a:endParaRPr lang="en-US" sz="2800" dirty="0">
              <a:solidFill>
                <a:schemeClr val="dk1"/>
              </a:solidFill>
              <a:latin typeface="Pier Sans" pitchFamily="2" charset="-128"/>
              <a:ea typeface="Pier Sans" pitchFamily="2" charset="-128"/>
            </a:endParaRPr>
          </a:p>
          <a:p>
            <a:endParaRPr lang="en-US" b="1" dirty="0">
              <a:latin typeface="Pier Sans" pitchFamily="2" charset="-128"/>
              <a:ea typeface="Pier Sans" pitchFamily="2" charset="-128"/>
            </a:endParaRPr>
          </a:p>
          <a:p>
            <a:endParaRPr lang="en-US" sz="1600" dirty="0">
              <a:latin typeface="Pier Sans" pitchFamily="2" charset="-128"/>
              <a:ea typeface="Pier Sans" pitchFamily="2" charset="-128"/>
            </a:endParaRPr>
          </a:p>
          <a:p>
            <a:endParaRPr lang="en-US" sz="2400" b="1" dirty="0">
              <a:latin typeface="Pier Sans" pitchFamily="2" charset="-128"/>
              <a:ea typeface="Pier Sans" pitchFamily="2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82F872-5B1C-E14F-B006-ADE9595AAE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2243" y="1380438"/>
            <a:ext cx="4760029" cy="53121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348BBA2-8D72-CF4E-B05F-FD3762921548}"/>
              </a:ext>
            </a:extLst>
          </p:cNvPr>
          <p:cNvGrpSpPr/>
          <p:nvPr/>
        </p:nvGrpSpPr>
        <p:grpSpPr>
          <a:xfrm>
            <a:off x="1574800" y="133872"/>
            <a:ext cx="9358903" cy="1077218"/>
            <a:chOff x="1696771" y="395422"/>
            <a:chExt cx="8664637" cy="64097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90E11-26D3-A447-A64C-1CBA6034798F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4" y="1025556"/>
              <a:ext cx="5449093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A318AB-C1A7-C740-A826-1CFD480EDE5A}"/>
                </a:ext>
              </a:extLst>
            </p:cNvPr>
            <p:cNvSpPr txBox="1"/>
            <p:nvPr/>
          </p:nvSpPr>
          <p:spPr>
            <a:xfrm>
              <a:off x="1696771" y="395422"/>
              <a:ext cx="8664637" cy="64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450" dirty="0">
                  <a:solidFill>
                    <a:schemeClr val="accent1"/>
                  </a:solidFill>
                  <a:latin typeface="Pier Sans" pitchFamily="2" charset="-128"/>
                  <a:ea typeface="Pier Sans" pitchFamily="2" charset="-128"/>
                </a:rPr>
                <a:t>HALF-EARTH DAY EDUCATOR AMBASSADOR WORKSHOP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9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08F8B-E6D7-6344-AB4C-468AFEBC6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6977"/>
            <a:ext cx="12169303" cy="809685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0C429F-FAFD-4A47-B92A-8DD34A471388}"/>
              </a:ext>
            </a:extLst>
          </p:cNvPr>
          <p:cNvSpPr/>
          <p:nvPr/>
        </p:nvSpPr>
        <p:spPr>
          <a:xfrm>
            <a:off x="7922023" y="0"/>
            <a:ext cx="4269977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DE3C3-1F1C-124D-87FC-9536A635D63F}"/>
              </a:ext>
            </a:extLst>
          </p:cNvPr>
          <p:cNvSpPr/>
          <p:nvPr/>
        </p:nvSpPr>
        <p:spPr>
          <a:xfrm>
            <a:off x="8274692" y="540515"/>
            <a:ext cx="38946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/>
            <a:r>
              <a:rPr lang="en-US" sz="28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“…the only solution to the sixth extinction is to increase the area of inviolable natural reserves to half the surface of Earth or greater.”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3A8A27-F762-A54D-84F2-9F872C19D95B}"/>
              </a:ext>
            </a:extLst>
          </p:cNvPr>
          <p:cNvSpPr txBox="1"/>
          <p:nvPr/>
        </p:nvSpPr>
        <p:spPr>
          <a:xfrm>
            <a:off x="8516739" y="3906259"/>
            <a:ext cx="27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50" dirty="0">
                <a:solidFill>
                  <a:schemeClr val="bg1"/>
                </a:solidFill>
              </a:rPr>
              <a:t>– E.O. WILSON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5230BA-2252-3146-80C7-2F733E5494E1}"/>
              </a:ext>
            </a:extLst>
          </p:cNvPr>
          <p:cNvSpPr/>
          <p:nvPr/>
        </p:nvSpPr>
        <p:spPr>
          <a:xfrm>
            <a:off x="8365271" y="0"/>
            <a:ext cx="3826729" cy="100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691D4-900D-4D4C-8527-3ADFB6A4C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69" y="-279799"/>
            <a:ext cx="11660631" cy="777175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6CF9B-3B3A-4F4D-815D-8659B016132F}"/>
              </a:ext>
            </a:extLst>
          </p:cNvPr>
          <p:cNvSpPr txBox="1"/>
          <p:nvPr/>
        </p:nvSpPr>
        <p:spPr>
          <a:xfrm>
            <a:off x="4572000" y="2470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FF26A-B52C-AC4C-B2DD-DC6FE16AA0E4}"/>
              </a:ext>
            </a:extLst>
          </p:cNvPr>
          <p:cNvSpPr txBox="1"/>
          <p:nvPr/>
        </p:nvSpPr>
        <p:spPr>
          <a:xfrm>
            <a:off x="1809344" y="1735240"/>
            <a:ext cx="73025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Roman" panose="02000503020000020003" pitchFamily="2" charset="0"/>
              </a:rPr>
              <a:t>A protected area is a clearly defined geographical space, recognized, dedicated and managed, through legal or other effective means, to achieve the long term conservation of nature with associated ecosystem services and cultural values.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7" name="HE Logo">
            <a:extLst>
              <a:ext uri="{FF2B5EF4-FFF2-40B4-BE49-F238E27FC236}">
                <a16:creationId xmlns:a16="http://schemas.microsoft.com/office/drawing/2014/main" id="{6ACE35D6-EBE9-904B-BDC5-ED93B24626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09" y="5082591"/>
            <a:ext cx="2511300" cy="154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60940D-8492-2B4C-85F9-009122C1BF02}"/>
              </a:ext>
            </a:extLst>
          </p:cNvPr>
          <p:cNvSpPr txBox="1"/>
          <p:nvPr/>
        </p:nvSpPr>
        <p:spPr>
          <a:xfrm>
            <a:off x="1647071" y="188006"/>
            <a:ext cx="935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450" dirty="0">
                <a:solidFill>
                  <a:schemeClr val="accent1"/>
                </a:solidFill>
                <a:latin typeface="Avenir Roman" panose="02000503020000020003" pitchFamily="2" charset="0"/>
              </a:rPr>
              <a:t>IUCN — INTERNATIONAL UNION </a:t>
            </a:r>
            <a:br>
              <a:rPr lang="en-US" sz="2400" spc="450" dirty="0">
                <a:solidFill>
                  <a:schemeClr val="accent1"/>
                </a:solidFill>
                <a:latin typeface="Avenir Roman" panose="02000503020000020003" pitchFamily="2" charset="0"/>
              </a:rPr>
            </a:br>
            <a:r>
              <a:rPr lang="en-US" sz="2400" spc="450" dirty="0">
                <a:solidFill>
                  <a:schemeClr val="accent1"/>
                </a:solidFill>
                <a:latin typeface="Avenir Roman" panose="02000503020000020003" pitchFamily="2" charset="0"/>
              </a:rPr>
              <a:t>FOR THE CONSERVATION OF NATURE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EE6FE4-B1F3-9046-B203-686E2374935C}"/>
              </a:ext>
            </a:extLst>
          </p:cNvPr>
          <p:cNvCxnSpPr>
            <a:cxnSpLocks/>
          </p:cNvCxnSpPr>
          <p:nvPr/>
        </p:nvCxnSpPr>
        <p:spPr>
          <a:xfrm>
            <a:off x="3383669" y="1019003"/>
            <a:ext cx="588570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89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2C387-78F2-AE4A-9067-335D217CF8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" y="-28552"/>
            <a:ext cx="14044926" cy="791059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FC5362A-025D-1E4A-B58F-47446D3D8681}"/>
              </a:ext>
            </a:extLst>
          </p:cNvPr>
          <p:cNvGrpSpPr/>
          <p:nvPr/>
        </p:nvGrpSpPr>
        <p:grpSpPr>
          <a:xfrm>
            <a:off x="0" y="0"/>
            <a:ext cx="618565" cy="6858000"/>
            <a:chOff x="0" y="0"/>
            <a:chExt cx="618565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FF8E835-8A5A-A547-8E91-14352EDAA435}"/>
                </a:ext>
              </a:extLst>
            </p:cNvPr>
            <p:cNvGrpSpPr/>
            <p:nvPr/>
          </p:nvGrpSpPr>
          <p:grpSpPr>
            <a:xfrm>
              <a:off x="0" y="0"/>
              <a:ext cx="618565" cy="6858000"/>
              <a:chOff x="9817" y="0"/>
              <a:chExt cx="618565" cy="6858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CE4237D-B601-6541-BAD4-D0883599974D}"/>
                  </a:ext>
                </a:extLst>
              </p:cNvPr>
              <p:cNvSpPr/>
              <p:nvPr/>
            </p:nvSpPr>
            <p:spPr>
              <a:xfrm>
                <a:off x="9817" y="0"/>
                <a:ext cx="618565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B5CFA3-C437-5B40-A0BE-FF6199497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837" y="82555"/>
                <a:ext cx="450524" cy="44133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53EA8-4F31-FA48-891B-E87FE54BB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8" y="643247"/>
                <a:ext cx="432888" cy="0"/>
              </a:xfrm>
              <a:prstGeom prst="line">
                <a:avLst/>
              </a:prstGeom>
              <a:ln w="12700">
                <a:solidFill>
                  <a:schemeClr val="bg1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0FEC934-CD9B-4C49-BBE8-B2AA295A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095" y="2444334"/>
              <a:ext cx="221742" cy="221742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86BFE00-DE36-494F-A52D-C17A658E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096" y="1043482"/>
              <a:ext cx="221742" cy="221742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7D9D014-9850-FC49-B7C4-F6333F47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7096" y="1735240"/>
              <a:ext cx="221742" cy="221742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4BCE0823-FE1C-0845-B954-3C67FF4C2A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095" y="1043482"/>
            <a:ext cx="221742" cy="2217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FE136-E876-D246-AC05-19CE057771F7}"/>
              </a:ext>
            </a:extLst>
          </p:cNvPr>
          <p:cNvSpPr txBox="1"/>
          <p:nvPr/>
        </p:nvSpPr>
        <p:spPr>
          <a:xfrm>
            <a:off x="1371388" y="1735240"/>
            <a:ext cx="99102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Valuing and conserving biodiversity</a:t>
            </a:r>
          </a:p>
          <a:p>
            <a:pPr fontAlgn="base"/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Governing nature’s use and sharing </a:t>
            </a:r>
            <a:b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its benefits equitably </a:t>
            </a:r>
          </a:p>
          <a:p>
            <a:pPr fontAlgn="base"/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Deploying nature-based solutions to </a:t>
            </a:r>
            <a:b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global challenges</a:t>
            </a:r>
          </a:p>
          <a:p>
            <a:pPr fontAlgn="base"/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pPr fontAlgn="base"/>
            <a:r>
              <a:rPr lang="en-US" sz="2800" b="1" dirty="0">
                <a:solidFill>
                  <a:schemeClr val="bg1"/>
                </a:solidFill>
                <a:latin typeface="Avenir Roman" panose="02000503020000020003" pitchFamily="2" charset="0"/>
              </a:rPr>
              <a:t>Respecting people</a:t>
            </a:r>
          </a:p>
          <a:p>
            <a:endParaRPr lang="en-US" sz="2800" b="1" dirty="0">
              <a:latin typeface="Avenir Roman" panose="02000503020000020003" pitchFamily="2" charset="0"/>
            </a:endParaRPr>
          </a:p>
        </p:txBody>
      </p:sp>
      <p:pic>
        <p:nvPicPr>
          <p:cNvPr id="15" name="HE Logo">
            <a:extLst>
              <a:ext uri="{FF2B5EF4-FFF2-40B4-BE49-F238E27FC236}">
                <a16:creationId xmlns:a16="http://schemas.microsoft.com/office/drawing/2014/main" id="{0D48CD24-4342-D942-BC1C-AFE9A9C37C1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09" y="5082591"/>
            <a:ext cx="2511300" cy="154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EFB3C9-587F-6A44-ADF5-8B98B0288118}"/>
              </a:ext>
            </a:extLst>
          </p:cNvPr>
          <p:cNvSpPr txBox="1"/>
          <p:nvPr/>
        </p:nvSpPr>
        <p:spPr>
          <a:xfrm>
            <a:off x="1371389" y="466733"/>
            <a:ext cx="10536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450" dirty="0">
                <a:latin typeface="Pier Sans" pitchFamily="2" charset="-128"/>
                <a:ea typeface="Pier Sans" pitchFamily="2" charset="-128"/>
              </a:rPr>
              <a:t>IUCN PROTECTED AREA PARAMETERS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D0FE9E-E291-244E-9C7D-574E5493D8C9}"/>
              </a:ext>
            </a:extLst>
          </p:cNvPr>
          <p:cNvCxnSpPr>
            <a:cxnSpLocks/>
          </p:cNvCxnSpPr>
          <p:nvPr/>
        </p:nvCxnSpPr>
        <p:spPr>
          <a:xfrm>
            <a:off x="3383669" y="1065760"/>
            <a:ext cx="5885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660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81;p34">
            <a:extLst>
              <a:ext uri="{FF2B5EF4-FFF2-40B4-BE49-F238E27FC236}">
                <a16:creationId xmlns:a16="http://schemas.microsoft.com/office/drawing/2014/main" id="{8B4D12AC-397A-D04B-9727-D41CAD510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626" y="0"/>
            <a:ext cx="91439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A3C9F5D-89E6-114C-B8B0-BAF1EBEB486C}"/>
              </a:ext>
            </a:extLst>
          </p:cNvPr>
          <p:cNvSpPr/>
          <p:nvPr/>
        </p:nvSpPr>
        <p:spPr>
          <a:xfrm>
            <a:off x="-38409" y="-1"/>
            <a:ext cx="588339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F6F0D3-E522-DE46-A1B1-80518FCA5099}"/>
              </a:ext>
            </a:extLst>
          </p:cNvPr>
          <p:cNvSpPr txBox="1"/>
          <p:nvPr/>
        </p:nvSpPr>
        <p:spPr>
          <a:xfrm>
            <a:off x="646907" y="1464546"/>
            <a:ext cx="45526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Nature Reserves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Wilderness Areas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National Parks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Natural Monument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Habitat or Species Management Area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Protected Landscape or Seascape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Protected area with sustainable use of natural resources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1A13089-47B7-644D-81A2-5C7D2E6998F2}"/>
              </a:ext>
            </a:extLst>
          </p:cNvPr>
          <p:cNvCxnSpPr>
            <a:cxnSpLocks/>
          </p:cNvCxnSpPr>
          <p:nvPr/>
        </p:nvCxnSpPr>
        <p:spPr>
          <a:xfrm>
            <a:off x="646907" y="1025556"/>
            <a:ext cx="519808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7DA063E-B852-FA4D-803E-C8A63BD9FC3F}"/>
              </a:ext>
            </a:extLst>
          </p:cNvPr>
          <p:cNvSpPr txBox="1"/>
          <p:nvPr/>
        </p:nvSpPr>
        <p:spPr>
          <a:xfrm>
            <a:off x="646907" y="546500"/>
            <a:ext cx="48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50" dirty="0">
                <a:solidFill>
                  <a:schemeClr val="bg1"/>
                </a:solidFill>
                <a:latin typeface="Pier Sans" pitchFamily="2" charset="-128"/>
                <a:ea typeface="Pier Sans" pitchFamily="2" charset="-128"/>
              </a:rPr>
              <a:t>PROTECTED AREAS INCLUDE</a:t>
            </a:r>
          </a:p>
        </p:txBody>
      </p:sp>
    </p:spTree>
    <p:extLst>
      <p:ext uri="{BB962C8B-B14F-4D97-AF65-F5344CB8AC3E}">
        <p14:creationId xmlns:p14="http://schemas.microsoft.com/office/powerpoint/2010/main" val="37604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5;p36">
            <a:extLst>
              <a:ext uri="{FF2B5EF4-FFF2-40B4-BE49-F238E27FC236}">
                <a16:creationId xmlns:a16="http://schemas.microsoft.com/office/drawing/2014/main" id="{041425E2-1CD0-DC43-A127-9A912B66050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148" y="-103995"/>
            <a:ext cx="10631703" cy="6961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05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O Wilson 2">
      <a:dk1>
        <a:srgbClr val="051016"/>
      </a:dk1>
      <a:lt1>
        <a:srgbClr val="FFFFFF"/>
      </a:lt1>
      <a:dk2>
        <a:srgbClr val="091F30"/>
      </a:dk2>
      <a:lt2>
        <a:srgbClr val="DEDDDF"/>
      </a:lt2>
      <a:accent1>
        <a:srgbClr val="18BAB3"/>
      </a:accent1>
      <a:accent2>
        <a:srgbClr val="091F30"/>
      </a:accent2>
      <a:accent3>
        <a:srgbClr val="152A3B"/>
      </a:accent3>
      <a:accent4>
        <a:srgbClr val="133857"/>
      </a:accent4>
      <a:accent5>
        <a:srgbClr val="0F7671"/>
      </a:accent5>
      <a:accent6>
        <a:srgbClr val="206096"/>
      </a:accent6>
      <a:hlink>
        <a:srgbClr val="18BAB3"/>
      </a:hlink>
      <a:folHlink>
        <a:srgbClr val="954FD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EO Wilson 2">
      <a:dk1>
        <a:srgbClr val="051016"/>
      </a:dk1>
      <a:lt1>
        <a:srgbClr val="FFFFFF"/>
      </a:lt1>
      <a:dk2>
        <a:srgbClr val="091F30"/>
      </a:dk2>
      <a:lt2>
        <a:srgbClr val="DEDDDF"/>
      </a:lt2>
      <a:accent1>
        <a:srgbClr val="18BAB3"/>
      </a:accent1>
      <a:accent2>
        <a:srgbClr val="091F30"/>
      </a:accent2>
      <a:accent3>
        <a:srgbClr val="152A3B"/>
      </a:accent3>
      <a:accent4>
        <a:srgbClr val="133857"/>
      </a:accent4>
      <a:accent5>
        <a:srgbClr val="0F7671"/>
      </a:accent5>
      <a:accent6>
        <a:srgbClr val="206096"/>
      </a:accent6>
      <a:hlink>
        <a:srgbClr val="18BAB3"/>
      </a:hlink>
      <a:folHlink>
        <a:srgbClr val="954FD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41345</TotalTime>
  <Words>653</Words>
  <Application>Microsoft Macintosh PowerPoint</Application>
  <PresentationFormat>Widescreen</PresentationFormat>
  <Paragraphs>139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</vt:lpstr>
      <vt:lpstr>Avenir Roman</vt:lpstr>
      <vt:lpstr>Calibri</vt:lpstr>
      <vt:lpstr>Pier Sans</vt:lpstr>
      <vt:lpstr>Symbol</vt:lpstr>
      <vt:lpstr>Times New Roman</vt:lpstr>
      <vt:lpstr>Office Theme</vt:lpstr>
      <vt:lpstr>Custom Design</vt:lpstr>
      <vt:lpstr>PowerPoint Presentation</vt:lpstr>
      <vt:lpstr>PowerPoint Presentation</vt:lpstr>
      <vt:lpstr>Why Half?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maps with another group.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 Murillo</dc:creator>
  <cp:lastModifiedBy>Martha Zeagler</cp:lastModifiedBy>
  <cp:revision>926</cp:revision>
  <cp:lastPrinted>2020-03-13T13:36:03Z</cp:lastPrinted>
  <dcterms:created xsi:type="dcterms:W3CDTF">2018-06-19T20:36:35Z</dcterms:created>
  <dcterms:modified xsi:type="dcterms:W3CDTF">2020-03-13T13:54:17Z</dcterms:modified>
</cp:coreProperties>
</file>